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481" r:id="rId3"/>
    <p:sldId id="488" r:id="rId4"/>
    <p:sldId id="489" r:id="rId5"/>
    <p:sldId id="484" r:id="rId6"/>
    <p:sldId id="2145706218" r:id="rId7"/>
    <p:sldId id="493" r:id="rId8"/>
    <p:sldId id="2145706217" r:id="rId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93366"/>
    <a:srgbClr val="CC0000"/>
    <a:srgbClr val="008080"/>
    <a:srgbClr val="9900CC"/>
    <a:srgbClr val="000099"/>
    <a:srgbClr val="6600CC"/>
    <a:srgbClr val="FF5050"/>
    <a:srgbClr val="D7F692"/>
    <a:srgbClr val="D9FD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Világos stílus 3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Világos stílus 2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Világos stílus 3 – 6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FECB4D8-DB02-4DC6-A0A2-4F2EBAE1DC90}" styleName="Közepesen sötét stílus 1 – 3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94015" autoAdjust="0"/>
  </p:normalViewPr>
  <p:slideViewPr>
    <p:cSldViewPr>
      <p:cViewPr varScale="1">
        <p:scale>
          <a:sx n="79" d="100"/>
          <a:sy n="79" d="100"/>
        </p:scale>
        <p:origin x="13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6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0C2593-792B-4B42-85DE-E78560777DE1}" type="doc">
      <dgm:prSet loTypeId="urn:microsoft.com/office/officeart/2005/8/layout/cycle1" loCatId="cycl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hu-HU"/>
        </a:p>
      </dgm:t>
    </dgm:pt>
    <dgm:pt modelId="{A03EDBBE-A843-4C81-98C1-C138417CD44C}">
      <dgm:prSet phldrT="[Szöveg]" phldr="0"/>
      <dgm:spPr/>
      <dgm:t>
        <a:bodyPr/>
        <a:lstStyle/>
        <a:p>
          <a:r>
            <a:rPr lang="hu-HU" dirty="0"/>
            <a:t>Diagnózis (aktuális állapot)</a:t>
          </a:r>
        </a:p>
      </dgm:t>
    </dgm:pt>
    <dgm:pt modelId="{9A99E69E-4F08-43B6-BDCA-E127FD0CBAA4}" type="parTrans" cxnId="{E8511A04-0143-46CA-9C5E-6157B3E4A03C}">
      <dgm:prSet/>
      <dgm:spPr/>
      <dgm:t>
        <a:bodyPr/>
        <a:lstStyle/>
        <a:p>
          <a:endParaRPr lang="hu-HU"/>
        </a:p>
      </dgm:t>
    </dgm:pt>
    <dgm:pt modelId="{6D87B529-26A9-4CEA-B671-462476BE79FF}" type="sibTrans" cxnId="{E8511A04-0143-46CA-9C5E-6157B3E4A03C}">
      <dgm:prSet/>
      <dgm:spPr/>
      <dgm:t>
        <a:bodyPr/>
        <a:lstStyle/>
        <a:p>
          <a:endParaRPr lang="hu-HU"/>
        </a:p>
      </dgm:t>
    </dgm:pt>
    <dgm:pt modelId="{6048AF9E-A42A-47EB-90D0-13AAA194BFD1}">
      <dgm:prSet phldrT="[Szöveg]" phldr="0"/>
      <dgm:spPr/>
      <dgm:t>
        <a:bodyPr/>
        <a:lstStyle/>
        <a:p>
          <a:r>
            <a:rPr lang="hu-HU" dirty="0"/>
            <a:t>Terápiák</a:t>
          </a:r>
        </a:p>
      </dgm:t>
    </dgm:pt>
    <dgm:pt modelId="{6CF95CC3-925B-4496-8F47-643EC15F1D2E}" type="parTrans" cxnId="{2F58A7C1-CC2B-436C-AC9B-0D55769BD4E0}">
      <dgm:prSet/>
      <dgm:spPr/>
      <dgm:t>
        <a:bodyPr/>
        <a:lstStyle/>
        <a:p>
          <a:endParaRPr lang="hu-HU"/>
        </a:p>
      </dgm:t>
    </dgm:pt>
    <dgm:pt modelId="{28AF031F-9574-4CF1-B739-10C87EFA20BD}" type="sibTrans" cxnId="{2F58A7C1-CC2B-436C-AC9B-0D55769BD4E0}">
      <dgm:prSet/>
      <dgm:spPr/>
      <dgm:t>
        <a:bodyPr/>
        <a:lstStyle/>
        <a:p>
          <a:endParaRPr lang="hu-HU"/>
        </a:p>
      </dgm:t>
    </dgm:pt>
    <dgm:pt modelId="{0B368F45-2B92-4CA2-A3F1-739B1DB51056}">
      <dgm:prSet phldrT="[Szöveg]" phldr="0"/>
      <dgm:spPr/>
      <dgm:t>
        <a:bodyPr/>
        <a:lstStyle/>
        <a:p>
          <a:r>
            <a:rPr lang="hu-HU" dirty="0"/>
            <a:t>Állapot „figyelők”</a:t>
          </a:r>
        </a:p>
      </dgm:t>
    </dgm:pt>
    <dgm:pt modelId="{9F1BE44B-E9F5-47D6-8147-EF770D5D4C4E}" type="parTrans" cxnId="{0FCD1C33-8879-4BF7-9D48-A5F3528D77D9}">
      <dgm:prSet/>
      <dgm:spPr/>
      <dgm:t>
        <a:bodyPr/>
        <a:lstStyle/>
        <a:p>
          <a:endParaRPr lang="hu-HU"/>
        </a:p>
      </dgm:t>
    </dgm:pt>
    <dgm:pt modelId="{39A3DED3-715A-4AF2-B186-A680A98B1A30}" type="sibTrans" cxnId="{0FCD1C33-8879-4BF7-9D48-A5F3528D77D9}">
      <dgm:prSet/>
      <dgm:spPr/>
      <dgm:t>
        <a:bodyPr/>
        <a:lstStyle/>
        <a:p>
          <a:endParaRPr lang="hu-HU"/>
        </a:p>
      </dgm:t>
    </dgm:pt>
    <dgm:pt modelId="{6B0FD595-CC56-46F3-B62B-21991B68E234}">
      <dgm:prSet phldrT="[Szöveg]" phldr="0"/>
      <dgm:spPr/>
      <dgm:t>
        <a:bodyPr/>
        <a:lstStyle/>
        <a:p>
          <a:r>
            <a:rPr lang="hu-HU" dirty="0"/>
            <a:t>Emlékeztetők</a:t>
          </a:r>
        </a:p>
      </dgm:t>
    </dgm:pt>
    <dgm:pt modelId="{B562E5CB-BC18-4874-9615-74E6FA8F16D4}" type="parTrans" cxnId="{6B0AF822-061E-4B9D-AE32-9B85DA65F997}">
      <dgm:prSet/>
      <dgm:spPr/>
      <dgm:t>
        <a:bodyPr/>
        <a:lstStyle/>
        <a:p>
          <a:endParaRPr lang="hu-HU"/>
        </a:p>
      </dgm:t>
    </dgm:pt>
    <dgm:pt modelId="{69351E47-FCDF-4DB6-BE2B-7F1C72FE6136}" type="sibTrans" cxnId="{6B0AF822-061E-4B9D-AE32-9B85DA65F997}">
      <dgm:prSet/>
      <dgm:spPr/>
      <dgm:t>
        <a:bodyPr/>
        <a:lstStyle/>
        <a:p>
          <a:endParaRPr lang="hu-HU"/>
        </a:p>
      </dgm:t>
    </dgm:pt>
    <dgm:pt modelId="{FAF2EFD1-E2B8-4D11-ADFF-AF9657CC31B3}">
      <dgm:prSet phldrT="[Szöveg]" phldr="0"/>
      <dgm:spPr/>
      <dgm:t>
        <a:bodyPr/>
        <a:lstStyle/>
        <a:p>
          <a:r>
            <a:rPr lang="hu-HU" dirty="0"/>
            <a:t>Aktuális állapot</a:t>
          </a:r>
          <a:br>
            <a:rPr lang="hu-HU" dirty="0"/>
          </a:br>
          <a:r>
            <a:rPr lang="hu-HU" dirty="0"/>
            <a:t>(Betegség aktivitás)</a:t>
          </a:r>
        </a:p>
      </dgm:t>
    </dgm:pt>
    <dgm:pt modelId="{7B2BEBC7-4F54-4C64-981E-36421D6167AD}" type="parTrans" cxnId="{ED497FEF-4C01-43E6-B21D-113E40B0B6A7}">
      <dgm:prSet/>
      <dgm:spPr/>
      <dgm:t>
        <a:bodyPr/>
        <a:lstStyle/>
        <a:p>
          <a:endParaRPr lang="hu-HU"/>
        </a:p>
      </dgm:t>
    </dgm:pt>
    <dgm:pt modelId="{2BEAD338-EF9E-41DB-B10D-4FD42F50E2D9}" type="sibTrans" cxnId="{ED497FEF-4C01-43E6-B21D-113E40B0B6A7}">
      <dgm:prSet/>
      <dgm:spPr/>
      <dgm:t>
        <a:bodyPr/>
        <a:lstStyle/>
        <a:p>
          <a:endParaRPr lang="hu-HU"/>
        </a:p>
      </dgm:t>
    </dgm:pt>
    <dgm:pt modelId="{74680B40-0A56-491E-9AC8-AC35B4A87EFE}" type="pres">
      <dgm:prSet presAssocID="{CF0C2593-792B-4B42-85DE-E78560777DE1}" presName="cycle" presStyleCnt="0">
        <dgm:presLayoutVars>
          <dgm:dir/>
          <dgm:resizeHandles val="exact"/>
        </dgm:presLayoutVars>
      </dgm:prSet>
      <dgm:spPr/>
    </dgm:pt>
    <dgm:pt modelId="{D0F5DB32-C7FE-46CB-9E9D-CBB78A685A36}" type="pres">
      <dgm:prSet presAssocID="{A03EDBBE-A843-4C81-98C1-C138417CD44C}" presName="dummy" presStyleCnt="0"/>
      <dgm:spPr/>
    </dgm:pt>
    <dgm:pt modelId="{3B1BF70E-F0C9-413F-A51A-B38004CCE323}" type="pres">
      <dgm:prSet presAssocID="{A03EDBBE-A843-4C81-98C1-C138417CD44C}" presName="node" presStyleLbl="revTx" presStyleIdx="0" presStyleCnt="5">
        <dgm:presLayoutVars>
          <dgm:bulletEnabled val="1"/>
        </dgm:presLayoutVars>
      </dgm:prSet>
      <dgm:spPr/>
    </dgm:pt>
    <dgm:pt modelId="{4ABC8AAD-24C5-4BCE-A457-FF20D1E74746}" type="pres">
      <dgm:prSet presAssocID="{6D87B529-26A9-4CEA-B671-462476BE79FF}" presName="sibTrans" presStyleLbl="node1" presStyleIdx="0" presStyleCnt="5"/>
      <dgm:spPr/>
    </dgm:pt>
    <dgm:pt modelId="{DD3C3025-C586-4CAF-A000-E6B21B839889}" type="pres">
      <dgm:prSet presAssocID="{6048AF9E-A42A-47EB-90D0-13AAA194BFD1}" presName="dummy" presStyleCnt="0"/>
      <dgm:spPr/>
    </dgm:pt>
    <dgm:pt modelId="{52E92C2D-A2D5-4C8E-A30C-B61F49FA250A}" type="pres">
      <dgm:prSet presAssocID="{6048AF9E-A42A-47EB-90D0-13AAA194BFD1}" presName="node" presStyleLbl="revTx" presStyleIdx="1" presStyleCnt="5">
        <dgm:presLayoutVars>
          <dgm:bulletEnabled val="1"/>
        </dgm:presLayoutVars>
      </dgm:prSet>
      <dgm:spPr/>
    </dgm:pt>
    <dgm:pt modelId="{B91E9E21-2743-4A92-9840-1ABCDF206D29}" type="pres">
      <dgm:prSet presAssocID="{28AF031F-9574-4CF1-B739-10C87EFA20BD}" presName="sibTrans" presStyleLbl="node1" presStyleIdx="1" presStyleCnt="5"/>
      <dgm:spPr/>
    </dgm:pt>
    <dgm:pt modelId="{16FC57D4-EE82-444A-970E-74AD6B858580}" type="pres">
      <dgm:prSet presAssocID="{0B368F45-2B92-4CA2-A3F1-739B1DB51056}" presName="dummy" presStyleCnt="0"/>
      <dgm:spPr/>
    </dgm:pt>
    <dgm:pt modelId="{0185CF66-9DF0-485A-9E1C-4857F299B445}" type="pres">
      <dgm:prSet presAssocID="{0B368F45-2B92-4CA2-A3F1-739B1DB51056}" presName="node" presStyleLbl="revTx" presStyleIdx="2" presStyleCnt="5" custRadScaleRad="100095" custRadScaleInc="-10412">
        <dgm:presLayoutVars>
          <dgm:bulletEnabled val="1"/>
        </dgm:presLayoutVars>
      </dgm:prSet>
      <dgm:spPr/>
    </dgm:pt>
    <dgm:pt modelId="{98443518-CD37-4487-8F67-FE2432A24ACF}" type="pres">
      <dgm:prSet presAssocID="{39A3DED3-715A-4AF2-B186-A680A98B1A30}" presName="sibTrans" presStyleLbl="node1" presStyleIdx="2" presStyleCnt="5"/>
      <dgm:spPr/>
    </dgm:pt>
    <dgm:pt modelId="{9E76D83D-C2D3-44E8-99E0-3EAD1F049EA5}" type="pres">
      <dgm:prSet presAssocID="{6B0FD595-CC56-46F3-B62B-21991B68E234}" presName="dummy" presStyleCnt="0"/>
      <dgm:spPr/>
    </dgm:pt>
    <dgm:pt modelId="{868024C2-8BE0-45C7-83DF-42EC29CB84E7}" type="pres">
      <dgm:prSet presAssocID="{6B0FD595-CC56-46F3-B62B-21991B68E234}" presName="node" presStyleLbl="revTx" presStyleIdx="3" presStyleCnt="5">
        <dgm:presLayoutVars>
          <dgm:bulletEnabled val="1"/>
        </dgm:presLayoutVars>
      </dgm:prSet>
      <dgm:spPr/>
    </dgm:pt>
    <dgm:pt modelId="{E52DA792-4E5B-4F72-97BF-2B529AA74A9A}" type="pres">
      <dgm:prSet presAssocID="{69351E47-FCDF-4DB6-BE2B-7F1C72FE6136}" presName="sibTrans" presStyleLbl="node1" presStyleIdx="3" presStyleCnt="5"/>
      <dgm:spPr/>
    </dgm:pt>
    <dgm:pt modelId="{CA1830A6-9990-472B-A0CA-053193F895BD}" type="pres">
      <dgm:prSet presAssocID="{FAF2EFD1-E2B8-4D11-ADFF-AF9657CC31B3}" presName="dummy" presStyleCnt="0"/>
      <dgm:spPr/>
    </dgm:pt>
    <dgm:pt modelId="{0315AB84-D175-4AF6-A02B-C75600D43D4F}" type="pres">
      <dgm:prSet presAssocID="{FAF2EFD1-E2B8-4D11-ADFF-AF9657CC31B3}" presName="node" presStyleLbl="revTx" presStyleIdx="4" presStyleCnt="5">
        <dgm:presLayoutVars>
          <dgm:bulletEnabled val="1"/>
        </dgm:presLayoutVars>
      </dgm:prSet>
      <dgm:spPr/>
    </dgm:pt>
    <dgm:pt modelId="{9CD6188B-29A4-4488-83D8-70D722DA8C56}" type="pres">
      <dgm:prSet presAssocID="{2BEAD338-EF9E-41DB-B10D-4FD42F50E2D9}" presName="sibTrans" presStyleLbl="node1" presStyleIdx="4" presStyleCnt="5"/>
      <dgm:spPr/>
    </dgm:pt>
  </dgm:ptLst>
  <dgm:cxnLst>
    <dgm:cxn modelId="{E8511A04-0143-46CA-9C5E-6157B3E4A03C}" srcId="{CF0C2593-792B-4B42-85DE-E78560777DE1}" destId="{A03EDBBE-A843-4C81-98C1-C138417CD44C}" srcOrd="0" destOrd="0" parTransId="{9A99E69E-4F08-43B6-BDCA-E127FD0CBAA4}" sibTransId="{6D87B529-26A9-4CEA-B671-462476BE79FF}"/>
    <dgm:cxn modelId="{0FB5321B-80D7-4BD2-B38B-B5DCDF1B2EE3}" type="presOf" srcId="{6D87B529-26A9-4CEA-B671-462476BE79FF}" destId="{4ABC8AAD-24C5-4BCE-A457-FF20D1E74746}" srcOrd="0" destOrd="0" presId="urn:microsoft.com/office/officeart/2005/8/layout/cycle1"/>
    <dgm:cxn modelId="{6B0AF822-061E-4B9D-AE32-9B85DA65F997}" srcId="{CF0C2593-792B-4B42-85DE-E78560777DE1}" destId="{6B0FD595-CC56-46F3-B62B-21991B68E234}" srcOrd="3" destOrd="0" parTransId="{B562E5CB-BC18-4874-9615-74E6FA8F16D4}" sibTransId="{69351E47-FCDF-4DB6-BE2B-7F1C72FE6136}"/>
    <dgm:cxn modelId="{0888262F-2091-4605-8DF5-72A23278B523}" type="presOf" srcId="{28AF031F-9574-4CF1-B739-10C87EFA20BD}" destId="{B91E9E21-2743-4A92-9840-1ABCDF206D29}" srcOrd="0" destOrd="0" presId="urn:microsoft.com/office/officeart/2005/8/layout/cycle1"/>
    <dgm:cxn modelId="{0FCD1C33-8879-4BF7-9D48-A5F3528D77D9}" srcId="{CF0C2593-792B-4B42-85DE-E78560777DE1}" destId="{0B368F45-2B92-4CA2-A3F1-739B1DB51056}" srcOrd="2" destOrd="0" parTransId="{9F1BE44B-E9F5-47D6-8147-EF770D5D4C4E}" sibTransId="{39A3DED3-715A-4AF2-B186-A680A98B1A30}"/>
    <dgm:cxn modelId="{98B95F33-5D04-4B28-B046-FA820F07742F}" type="presOf" srcId="{0B368F45-2B92-4CA2-A3F1-739B1DB51056}" destId="{0185CF66-9DF0-485A-9E1C-4857F299B445}" srcOrd="0" destOrd="0" presId="urn:microsoft.com/office/officeart/2005/8/layout/cycle1"/>
    <dgm:cxn modelId="{17D5A05B-3E13-4030-842C-B8984F25AAEC}" type="presOf" srcId="{69351E47-FCDF-4DB6-BE2B-7F1C72FE6136}" destId="{E52DA792-4E5B-4F72-97BF-2B529AA74A9A}" srcOrd="0" destOrd="0" presId="urn:microsoft.com/office/officeart/2005/8/layout/cycle1"/>
    <dgm:cxn modelId="{144D0245-CC29-4926-AC41-0CDDC4A35B49}" type="presOf" srcId="{6B0FD595-CC56-46F3-B62B-21991B68E234}" destId="{868024C2-8BE0-45C7-83DF-42EC29CB84E7}" srcOrd="0" destOrd="0" presId="urn:microsoft.com/office/officeart/2005/8/layout/cycle1"/>
    <dgm:cxn modelId="{FB586786-5430-4BFB-800F-E330CD9EF1A1}" type="presOf" srcId="{2BEAD338-EF9E-41DB-B10D-4FD42F50E2D9}" destId="{9CD6188B-29A4-4488-83D8-70D722DA8C56}" srcOrd="0" destOrd="0" presId="urn:microsoft.com/office/officeart/2005/8/layout/cycle1"/>
    <dgm:cxn modelId="{9CFEDE86-F080-4CEB-831B-F7137CAC2B39}" type="presOf" srcId="{39A3DED3-715A-4AF2-B186-A680A98B1A30}" destId="{98443518-CD37-4487-8F67-FE2432A24ACF}" srcOrd="0" destOrd="0" presId="urn:microsoft.com/office/officeart/2005/8/layout/cycle1"/>
    <dgm:cxn modelId="{DCDA84A2-9573-4E08-B355-2E1E5ECE8999}" type="presOf" srcId="{FAF2EFD1-E2B8-4D11-ADFF-AF9657CC31B3}" destId="{0315AB84-D175-4AF6-A02B-C75600D43D4F}" srcOrd="0" destOrd="0" presId="urn:microsoft.com/office/officeart/2005/8/layout/cycle1"/>
    <dgm:cxn modelId="{2F58A7C1-CC2B-436C-AC9B-0D55769BD4E0}" srcId="{CF0C2593-792B-4B42-85DE-E78560777DE1}" destId="{6048AF9E-A42A-47EB-90D0-13AAA194BFD1}" srcOrd="1" destOrd="0" parTransId="{6CF95CC3-925B-4496-8F47-643EC15F1D2E}" sibTransId="{28AF031F-9574-4CF1-B739-10C87EFA20BD}"/>
    <dgm:cxn modelId="{801E39C6-3E3C-4FAB-BBEA-4AF95969485F}" type="presOf" srcId="{A03EDBBE-A843-4C81-98C1-C138417CD44C}" destId="{3B1BF70E-F0C9-413F-A51A-B38004CCE323}" srcOrd="0" destOrd="0" presId="urn:microsoft.com/office/officeart/2005/8/layout/cycle1"/>
    <dgm:cxn modelId="{B147E4C7-306B-41DC-B157-5A8A9C3444C0}" type="presOf" srcId="{6048AF9E-A42A-47EB-90D0-13AAA194BFD1}" destId="{52E92C2D-A2D5-4C8E-A30C-B61F49FA250A}" srcOrd="0" destOrd="0" presId="urn:microsoft.com/office/officeart/2005/8/layout/cycle1"/>
    <dgm:cxn modelId="{6A9ED4E3-F077-42E3-AC6E-AFB964A5148E}" type="presOf" srcId="{CF0C2593-792B-4B42-85DE-E78560777DE1}" destId="{74680B40-0A56-491E-9AC8-AC35B4A87EFE}" srcOrd="0" destOrd="0" presId="urn:microsoft.com/office/officeart/2005/8/layout/cycle1"/>
    <dgm:cxn modelId="{ED497FEF-4C01-43E6-B21D-113E40B0B6A7}" srcId="{CF0C2593-792B-4B42-85DE-E78560777DE1}" destId="{FAF2EFD1-E2B8-4D11-ADFF-AF9657CC31B3}" srcOrd="4" destOrd="0" parTransId="{7B2BEBC7-4F54-4C64-981E-36421D6167AD}" sibTransId="{2BEAD338-EF9E-41DB-B10D-4FD42F50E2D9}"/>
    <dgm:cxn modelId="{702C63FA-62D7-43BF-84B6-79AEDAAD70AF}" type="presParOf" srcId="{74680B40-0A56-491E-9AC8-AC35B4A87EFE}" destId="{D0F5DB32-C7FE-46CB-9E9D-CBB78A685A36}" srcOrd="0" destOrd="0" presId="urn:microsoft.com/office/officeart/2005/8/layout/cycle1"/>
    <dgm:cxn modelId="{C87774F1-E8DD-431F-B284-D79A584E0162}" type="presParOf" srcId="{74680B40-0A56-491E-9AC8-AC35B4A87EFE}" destId="{3B1BF70E-F0C9-413F-A51A-B38004CCE323}" srcOrd="1" destOrd="0" presId="urn:microsoft.com/office/officeart/2005/8/layout/cycle1"/>
    <dgm:cxn modelId="{12B00D87-2AC3-4151-9837-B6B27EEFDA71}" type="presParOf" srcId="{74680B40-0A56-491E-9AC8-AC35B4A87EFE}" destId="{4ABC8AAD-24C5-4BCE-A457-FF20D1E74746}" srcOrd="2" destOrd="0" presId="urn:microsoft.com/office/officeart/2005/8/layout/cycle1"/>
    <dgm:cxn modelId="{C784922B-B38F-4D78-A9D5-58357AAE0E7E}" type="presParOf" srcId="{74680B40-0A56-491E-9AC8-AC35B4A87EFE}" destId="{DD3C3025-C586-4CAF-A000-E6B21B839889}" srcOrd="3" destOrd="0" presId="urn:microsoft.com/office/officeart/2005/8/layout/cycle1"/>
    <dgm:cxn modelId="{4C1F267F-6501-44E0-A64E-FF14244906EF}" type="presParOf" srcId="{74680B40-0A56-491E-9AC8-AC35B4A87EFE}" destId="{52E92C2D-A2D5-4C8E-A30C-B61F49FA250A}" srcOrd="4" destOrd="0" presId="urn:microsoft.com/office/officeart/2005/8/layout/cycle1"/>
    <dgm:cxn modelId="{09A3DAD4-4437-4D13-8FB1-C54161FE619F}" type="presParOf" srcId="{74680B40-0A56-491E-9AC8-AC35B4A87EFE}" destId="{B91E9E21-2743-4A92-9840-1ABCDF206D29}" srcOrd="5" destOrd="0" presId="urn:microsoft.com/office/officeart/2005/8/layout/cycle1"/>
    <dgm:cxn modelId="{CA4A55DD-B722-4747-BC78-6ED4C69B1133}" type="presParOf" srcId="{74680B40-0A56-491E-9AC8-AC35B4A87EFE}" destId="{16FC57D4-EE82-444A-970E-74AD6B858580}" srcOrd="6" destOrd="0" presId="urn:microsoft.com/office/officeart/2005/8/layout/cycle1"/>
    <dgm:cxn modelId="{5583711B-AFB7-4E5F-BF8C-A532BF4BF27F}" type="presParOf" srcId="{74680B40-0A56-491E-9AC8-AC35B4A87EFE}" destId="{0185CF66-9DF0-485A-9E1C-4857F299B445}" srcOrd="7" destOrd="0" presId="urn:microsoft.com/office/officeart/2005/8/layout/cycle1"/>
    <dgm:cxn modelId="{EAF8708E-2EC2-4661-BA59-C80BBAD34D61}" type="presParOf" srcId="{74680B40-0A56-491E-9AC8-AC35B4A87EFE}" destId="{98443518-CD37-4487-8F67-FE2432A24ACF}" srcOrd="8" destOrd="0" presId="urn:microsoft.com/office/officeart/2005/8/layout/cycle1"/>
    <dgm:cxn modelId="{0306A5EA-96AB-4757-9DFC-6105170611F4}" type="presParOf" srcId="{74680B40-0A56-491E-9AC8-AC35B4A87EFE}" destId="{9E76D83D-C2D3-44E8-99E0-3EAD1F049EA5}" srcOrd="9" destOrd="0" presId="urn:microsoft.com/office/officeart/2005/8/layout/cycle1"/>
    <dgm:cxn modelId="{7295298F-621D-4431-B948-C2D01AA2EAD3}" type="presParOf" srcId="{74680B40-0A56-491E-9AC8-AC35B4A87EFE}" destId="{868024C2-8BE0-45C7-83DF-42EC29CB84E7}" srcOrd="10" destOrd="0" presId="urn:microsoft.com/office/officeart/2005/8/layout/cycle1"/>
    <dgm:cxn modelId="{A58D2A6F-B1C1-4903-82E0-1807A07E6331}" type="presParOf" srcId="{74680B40-0A56-491E-9AC8-AC35B4A87EFE}" destId="{E52DA792-4E5B-4F72-97BF-2B529AA74A9A}" srcOrd="11" destOrd="0" presId="urn:microsoft.com/office/officeart/2005/8/layout/cycle1"/>
    <dgm:cxn modelId="{0992D813-B92C-4FB9-B982-0E1075D5B2A2}" type="presParOf" srcId="{74680B40-0A56-491E-9AC8-AC35B4A87EFE}" destId="{CA1830A6-9990-472B-A0CA-053193F895BD}" srcOrd="12" destOrd="0" presId="urn:microsoft.com/office/officeart/2005/8/layout/cycle1"/>
    <dgm:cxn modelId="{A0E3F3F6-FF94-471A-8584-193A6B63E0E4}" type="presParOf" srcId="{74680B40-0A56-491E-9AC8-AC35B4A87EFE}" destId="{0315AB84-D175-4AF6-A02B-C75600D43D4F}" srcOrd="13" destOrd="0" presId="urn:microsoft.com/office/officeart/2005/8/layout/cycle1"/>
    <dgm:cxn modelId="{54632EDD-612E-403B-AF99-DF7E4427A219}" type="presParOf" srcId="{74680B40-0A56-491E-9AC8-AC35B4A87EFE}" destId="{9CD6188B-29A4-4488-83D8-70D722DA8C5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BF70E-F0C9-413F-A51A-B38004CCE323}">
      <dsp:nvSpPr>
        <dsp:cNvPr id="0" name=""/>
        <dsp:cNvSpPr/>
      </dsp:nvSpPr>
      <dsp:spPr>
        <a:xfrm>
          <a:off x="3528499" y="29355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dirty="0"/>
            <a:t>Diagnózis (aktuális állapot)</a:t>
          </a:r>
        </a:p>
      </dsp:txBody>
      <dsp:txXfrm>
        <a:off x="3528499" y="29355"/>
        <a:ext cx="1006078" cy="1006078"/>
      </dsp:txXfrm>
    </dsp:sp>
    <dsp:sp modelId="{4ABC8AAD-24C5-4BCE-A457-FF20D1E74746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21292825"/>
            <a:gd name="adj4" fmla="val 19766604"/>
            <a:gd name="adj5" fmla="val 606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E92C2D-A2D5-4C8E-A30C-B61F49FA250A}">
      <dsp:nvSpPr>
        <dsp:cNvPr id="0" name=""/>
        <dsp:cNvSpPr/>
      </dsp:nvSpPr>
      <dsp:spPr>
        <a:xfrm>
          <a:off x="4136359" y="1900156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dirty="0"/>
            <a:t>Terápiák</a:t>
          </a:r>
        </a:p>
      </dsp:txBody>
      <dsp:txXfrm>
        <a:off x="4136359" y="1900156"/>
        <a:ext cx="1006078" cy="1006078"/>
      </dsp:txXfrm>
    </dsp:sp>
    <dsp:sp modelId="{B91E9E21-2743-4A92-9840-1ABCDF206D29}">
      <dsp:nvSpPr>
        <dsp:cNvPr id="0" name=""/>
        <dsp:cNvSpPr/>
      </dsp:nvSpPr>
      <dsp:spPr>
        <a:xfrm>
          <a:off x="1160360" y="2647"/>
          <a:ext cx="3771658" cy="3771658"/>
        </a:xfrm>
        <a:prstGeom prst="circularArrow">
          <a:avLst>
            <a:gd name="adj1" fmla="val 5202"/>
            <a:gd name="adj2" fmla="val 336015"/>
            <a:gd name="adj3" fmla="val 3851792"/>
            <a:gd name="adj4" fmla="val 2247722"/>
            <a:gd name="adj5" fmla="val 606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85CF66-9DF0-485A-9E1C-4857F299B445}">
      <dsp:nvSpPr>
        <dsp:cNvPr id="0" name=""/>
        <dsp:cNvSpPr/>
      </dsp:nvSpPr>
      <dsp:spPr>
        <a:xfrm>
          <a:off x="2617985" y="3056371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dirty="0"/>
            <a:t>Állapot „figyelők”</a:t>
          </a:r>
        </a:p>
      </dsp:txBody>
      <dsp:txXfrm>
        <a:off x="2617985" y="3056371"/>
        <a:ext cx="1006078" cy="1006078"/>
      </dsp:txXfrm>
    </dsp:sp>
    <dsp:sp modelId="{98443518-CD37-4487-8F67-FE2432A24ACF}">
      <dsp:nvSpPr>
        <dsp:cNvPr id="0" name=""/>
        <dsp:cNvSpPr/>
      </dsp:nvSpPr>
      <dsp:spPr>
        <a:xfrm>
          <a:off x="1163758" y="2357"/>
          <a:ext cx="3771658" cy="3771658"/>
        </a:xfrm>
        <a:prstGeom prst="circularArrow">
          <a:avLst>
            <a:gd name="adj1" fmla="val 5202"/>
            <a:gd name="adj2" fmla="val 336015"/>
            <a:gd name="adj3" fmla="val 8215512"/>
            <a:gd name="adj4" fmla="val 6296856"/>
            <a:gd name="adj5" fmla="val 606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024C2-8BE0-45C7-83DF-42EC29CB84E7}">
      <dsp:nvSpPr>
        <dsp:cNvPr id="0" name=""/>
        <dsp:cNvSpPr/>
      </dsp:nvSpPr>
      <dsp:spPr>
        <a:xfrm>
          <a:off x="953562" y="1900156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dirty="0"/>
            <a:t>Emlékeztetők</a:t>
          </a:r>
        </a:p>
      </dsp:txBody>
      <dsp:txXfrm>
        <a:off x="953562" y="1900156"/>
        <a:ext cx="1006078" cy="1006078"/>
      </dsp:txXfrm>
    </dsp:sp>
    <dsp:sp modelId="{E52DA792-4E5B-4F72-97BF-2B529AA74A9A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12297380"/>
            <a:gd name="adj4" fmla="val 10771160"/>
            <a:gd name="adj5" fmla="val 606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15AB84-D175-4AF6-A02B-C75600D43D4F}">
      <dsp:nvSpPr>
        <dsp:cNvPr id="0" name=""/>
        <dsp:cNvSpPr/>
      </dsp:nvSpPr>
      <dsp:spPr>
        <a:xfrm>
          <a:off x="1561422" y="29355"/>
          <a:ext cx="1006078" cy="10060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100" kern="1200" dirty="0"/>
            <a:t>Aktuális állapot</a:t>
          </a:r>
          <a:br>
            <a:rPr lang="hu-HU" sz="1100" kern="1200" dirty="0"/>
          </a:br>
          <a:r>
            <a:rPr lang="hu-HU" sz="1100" kern="1200" dirty="0"/>
            <a:t>(Betegség aktivitás)</a:t>
          </a:r>
        </a:p>
      </dsp:txBody>
      <dsp:txXfrm>
        <a:off x="1561422" y="29355"/>
        <a:ext cx="1006078" cy="1006078"/>
      </dsp:txXfrm>
    </dsp:sp>
    <dsp:sp modelId="{9CD6188B-29A4-4488-83D8-70D722DA8C56}">
      <dsp:nvSpPr>
        <dsp:cNvPr id="0" name=""/>
        <dsp:cNvSpPr/>
      </dsp:nvSpPr>
      <dsp:spPr>
        <a:xfrm>
          <a:off x="1162170" y="289"/>
          <a:ext cx="3771658" cy="3771658"/>
        </a:xfrm>
        <a:prstGeom prst="circularArrow">
          <a:avLst>
            <a:gd name="adj1" fmla="val 5202"/>
            <a:gd name="adj2" fmla="val 336015"/>
            <a:gd name="adj3" fmla="val 16865256"/>
            <a:gd name="adj4" fmla="val 15198729"/>
            <a:gd name="adj5" fmla="val 606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A33E60D-C72D-49DB-96C3-BA08718ACB09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AFC2A1-386A-4304-B842-2D375F23181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91251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18D39-43E5-2BF7-02B1-3A9D601BF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F5D4212A-3B06-1656-1A85-621913FD51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0078F6E-FBB9-DD22-E10D-0E536EB26E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59C1292-F508-9877-A4D9-5CC7342E01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BD8B03-C996-44A6-9ECC-A3F4C78CF922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6485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950DE-7FD1-4A1D-B1A4-F6E0DC62939B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F3E5C-6170-4B36-8212-53B14BA5220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8ABA7-27AB-4EEF-BD2B-AAD2301C1921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E9232-EACD-496F-AA07-78BFB97B613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75CEE-2151-4B3E-985C-DD17CE1A543B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4A2A6-4285-41B9-9FEA-FFF7D34DDD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62C3D-F7AD-4F1F-ADF0-2B3855D7DE8F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DA912-6CC0-4570-A124-336ED8795E8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33468-7B45-4BC0-8F40-B5903AB1E69F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E89FF-0256-4508-AD94-3499A0814FB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9E0B6-601B-448C-B2B5-1F575FD6CB0F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98989-6514-4859-B542-46B436B4943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9704B-FA5F-4A77-A11D-1A3C86682923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0223E-2F21-433E-A56E-381D1C3A0546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ED08E-1EF3-428A-88B7-30A15DD09104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53F1-9062-4D14-86EA-FE626BBFD9D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3DF1C-C667-4D14-BCB0-C687CE6DE267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1393D-D5B8-4055-B4AA-54B372F8583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0B23-B563-46FC-B6CC-31952EACD443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A0F59-7F45-4E4F-BB6E-21B653950F0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C4844-A8D7-449B-AB5F-037D31EBAAE1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1A8FE-7ED7-4643-81F6-B7C4FBBD706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B1B21A-F058-48BC-B262-CF2DDA188D78}" type="datetimeFigureOut">
              <a:rPr lang="hu-HU"/>
              <a:pPr>
                <a:defRPr/>
              </a:pPr>
              <a:t>2025. 11. 26.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AB2110-2F01-4EDA-8537-B2D6EF54AF6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Sans Unico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diagramData" Target="../diagrams/data1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10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179512" y="265378"/>
            <a:ext cx="8856984" cy="3904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25" tIns="45664" rIns="91325" bIns="45664"/>
          <a:lstStyle/>
          <a:p>
            <a:pPr algn="ctr">
              <a:lnSpc>
                <a:spcPct val="150000"/>
              </a:lnSpc>
              <a:defRPr/>
            </a:pPr>
            <a:endParaRPr lang="hu-HU" sz="3600" b="1" dirty="0">
              <a:solidFill>
                <a:srgbClr val="00B290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150000"/>
              </a:lnSpc>
              <a:defRPr/>
            </a:pPr>
            <a:r>
              <a:rPr lang="hu-HU" sz="3600" b="1" dirty="0">
                <a:solidFill>
                  <a:schemeClr val="accent6"/>
                </a:solidFill>
                <a:latin typeface="Century Gothic" pitchFamily="34" charset="0"/>
                <a:ea typeface="+mj-ea"/>
                <a:cs typeface="+mj-cs"/>
              </a:rPr>
              <a:t>A BETEGÚT ÚJ GENERÁCIÓJA:</a:t>
            </a:r>
            <a:br>
              <a:rPr lang="hu-HU" sz="3600" b="1" dirty="0">
                <a:solidFill>
                  <a:schemeClr val="accent6"/>
                </a:solidFill>
                <a:latin typeface="Century Gothic" pitchFamily="34" charset="0"/>
                <a:ea typeface="+mj-ea"/>
                <a:cs typeface="+mj-cs"/>
              </a:rPr>
            </a:br>
            <a:r>
              <a:rPr lang="hu-HU" sz="3600" b="1" dirty="0">
                <a:solidFill>
                  <a:schemeClr val="accent6"/>
                </a:solidFill>
                <a:latin typeface="Century Gothic" pitchFamily="34" charset="0"/>
                <a:ea typeface="+mj-ea"/>
                <a:cs typeface="+mj-cs"/>
              </a:rPr>
              <a:t>TÁMOGATÁS, BIZTONSÁG, ADAT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C554FBD-5D20-4184-A767-76C6DA7792E9}"/>
              </a:ext>
            </a:extLst>
          </p:cNvPr>
          <p:cNvSpPr txBox="1">
            <a:spLocks/>
          </p:cNvSpPr>
          <p:nvPr/>
        </p:nvSpPr>
        <p:spPr>
          <a:xfrm>
            <a:off x="758178" y="194433"/>
            <a:ext cx="8210872" cy="54319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hu-HU" sz="2400" dirty="0">
                <a:solidFill>
                  <a:schemeClr val="accent6"/>
                </a:solidFill>
                <a:latin typeface="Century Gothic" pitchFamily="34" charset="0"/>
              </a:rPr>
              <a:t>KÜLDETÉSÜNK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5A9DF0-C981-4C85-9EF4-088646B7A1FB}"/>
              </a:ext>
            </a:extLst>
          </p:cNvPr>
          <p:cNvSpPr txBox="1">
            <a:spLocks/>
          </p:cNvSpPr>
          <p:nvPr/>
        </p:nvSpPr>
        <p:spPr>
          <a:xfrm>
            <a:off x="158498" y="1166018"/>
            <a:ext cx="8810551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sz="1800" dirty="0">
              <a:solidFill>
                <a:schemeClr val="accent3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sz="1800" dirty="0">
              <a:solidFill>
                <a:schemeClr val="accent3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sz="18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Küldetésünk az érthető és elérhető orvosi tudás – mindenkinek, mindenhol.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hu-HU" sz="1800" dirty="0">
              <a:solidFill>
                <a:schemeClr val="accent3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sz="18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Célunk, hogy innovatív technológiáinkkal támogassuk mind a szakemberek döntéshozatalát, mind a laikusok egészségtudatosságát, és hozzájáruljunk egy egészségesebb társadalom megteremtéséhez.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hu-HU" sz="1800" dirty="0">
                <a:solidFill>
                  <a:schemeClr val="accent3">
                    <a:lumMod val="50000"/>
                  </a:schemeClr>
                </a:solidFill>
                <a:latin typeface="Century Gothic" panose="020B0502020202020204" pitchFamily="34" charset="0"/>
              </a:rPr>
              <a:t> </a:t>
            </a: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9CBD9049-30BD-44C0-AC04-03635236CCBA}"/>
              </a:ext>
            </a:extLst>
          </p:cNvPr>
          <p:cNvPicPr/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844" y="5929392"/>
            <a:ext cx="1532542" cy="745199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998E5B41-2B6B-4490-A62B-DD57624300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04" y="195073"/>
            <a:ext cx="856191" cy="85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1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B16E4-1212-D2D5-CFF8-FAD085127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A48B45-6DDC-8117-4760-55C3E332F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857250"/>
          </a:xfrm>
        </p:spPr>
        <p:txBody>
          <a:bodyPr/>
          <a:lstStyle/>
          <a:p>
            <a:pPr algn="r"/>
            <a:r>
              <a:rPr lang="hu-HU" sz="2400" dirty="0">
                <a:solidFill>
                  <a:schemeClr val="accent6"/>
                </a:solidFill>
                <a:latin typeface="Century Gothic" pitchFamily="34" charset="0"/>
              </a:rPr>
              <a:t>A DIGITÁLIS EGÉSZSÉGÜGY TÉRNYERÉSE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6A8DBF7-FAF5-E17A-9B5B-E20B555AB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484" y="786126"/>
            <a:ext cx="8916516" cy="4587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A </a:t>
            </a:r>
            <a:r>
              <a:rPr lang="hu-HU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digitális egészségügyi 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megoldások legfőbb előnye az igazán </a:t>
            </a:r>
            <a:r>
              <a:rPr lang="hu-HU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személyre szabott ellátás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 megvalósítása. </a:t>
            </a:r>
          </a:p>
          <a:p>
            <a:pPr lvl="0">
              <a:lnSpc>
                <a:spcPct val="150000"/>
              </a:lnSpc>
              <a:defRPr/>
            </a:pPr>
            <a:endParaRPr lang="hu-HU" dirty="0">
              <a:solidFill>
                <a:srgbClr val="9BBB59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hu-HU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A folyamatos, valós idejű adatgyűjtés 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lehetővé teszi a páciens kihívásainak és aktuális élethelyzeteinek pontos azonosítását. </a:t>
            </a:r>
            <a:b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</a:b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Így a beavatkozások nem általánosak, hanem a páciens igényeihez igazodnak. </a:t>
            </a:r>
          </a:p>
          <a:p>
            <a:pPr lvl="0">
              <a:lnSpc>
                <a:spcPct val="150000"/>
              </a:lnSpc>
              <a:defRPr/>
            </a:pPr>
            <a:endParaRPr lang="hu-HU" dirty="0">
              <a:solidFill>
                <a:srgbClr val="9BBB59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A digitális </a:t>
            </a:r>
            <a:r>
              <a:rPr lang="hu-HU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visszajelzés fenntartja a motivációt 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azáltal, hogy azonnali megerősítést vagy korrekciót kínál, támogatva a tartós viselkedésváltozást.</a:t>
            </a:r>
            <a:b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</a:b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(https://pmc.ncbi.nlm.nih.gov/articles/PMC9362065)</a:t>
            </a:r>
          </a:p>
        </p:txBody>
      </p:sp>
    </p:spTree>
    <p:extLst>
      <p:ext uri="{BB962C8B-B14F-4D97-AF65-F5344CB8AC3E}">
        <p14:creationId xmlns:p14="http://schemas.microsoft.com/office/powerpoint/2010/main" val="2396162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01108" y="339502"/>
            <a:ext cx="8229600" cy="857250"/>
          </a:xfrm>
        </p:spPr>
        <p:txBody>
          <a:bodyPr/>
          <a:lstStyle/>
          <a:p>
            <a:pPr algn="r"/>
            <a:r>
              <a:rPr lang="hu-HU" sz="2700" dirty="0">
                <a:solidFill>
                  <a:schemeClr val="accent6"/>
                </a:solidFill>
                <a:latin typeface="Century Gothic" pitchFamily="34" charset="0"/>
              </a:rPr>
              <a:t>TELEGONDOSKODÓ </a:t>
            </a:r>
            <a:br>
              <a:rPr lang="hu-HU" sz="2700" dirty="0">
                <a:solidFill>
                  <a:schemeClr val="accent6"/>
                </a:solidFill>
                <a:latin typeface="Century Gothic" pitchFamily="34" charset="0"/>
              </a:rPr>
            </a:br>
            <a:r>
              <a:rPr lang="hu-HU" sz="2400" dirty="0">
                <a:solidFill>
                  <a:schemeClr val="accent6"/>
                </a:solidFill>
                <a:latin typeface="Century Gothic" pitchFamily="34" charset="0"/>
              </a:rPr>
              <a:t>AZ</a:t>
            </a:r>
            <a:r>
              <a:rPr lang="hu-HU" sz="2700" dirty="0">
                <a:solidFill>
                  <a:schemeClr val="accent6"/>
                </a:solidFill>
                <a:latin typeface="Century Gothic" pitchFamily="34" charset="0"/>
              </a:rPr>
              <a:t> </a:t>
            </a:r>
            <a:r>
              <a:rPr lang="hu-HU" sz="2400" dirty="0">
                <a:solidFill>
                  <a:schemeClr val="accent6"/>
                </a:solidFill>
                <a:latin typeface="Century Gothic" pitchFamily="34" charset="0"/>
              </a:rPr>
              <a:t>INTELLIGENS</a:t>
            </a:r>
            <a:r>
              <a:rPr lang="hu-HU" sz="2700" dirty="0">
                <a:solidFill>
                  <a:schemeClr val="accent6"/>
                </a:solidFill>
                <a:latin typeface="Century Gothic" pitchFamily="34" charset="0"/>
              </a:rPr>
              <a:t> </a:t>
            </a:r>
            <a:r>
              <a:rPr lang="hu-HU" sz="2400" dirty="0">
                <a:solidFill>
                  <a:schemeClr val="accent6"/>
                </a:solidFill>
                <a:latin typeface="Century Gothic" pitchFamily="34" charset="0"/>
              </a:rPr>
              <a:t>GONDOZÁSI</a:t>
            </a:r>
            <a:r>
              <a:rPr lang="hu-HU" sz="2700" dirty="0">
                <a:solidFill>
                  <a:schemeClr val="accent6"/>
                </a:solidFill>
                <a:latin typeface="Century Gothic" pitchFamily="34" charset="0"/>
              </a:rPr>
              <a:t> PARTNER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5516" y="1750399"/>
            <a:ext cx="8712968" cy="1678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ct val="150000"/>
              </a:lnSpc>
              <a:defRPr/>
            </a:pPr>
            <a:endParaRPr lang="hu-HU" altLang="hu-HU" dirty="0">
              <a:solidFill>
                <a:srgbClr val="9BBB59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A </a:t>
            </a:r>
            <a:r>
              <a:rPr lang="hu-HU" b="1" dirty="0" err="1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TeleGondoskodó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 egy felhőalapú, intelligens telemedicina platform, melynek célja a betegek terápiás együttműködésének (adherencia) növelése és a betegségek valós idejű menedzselése.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3A4270D-9360-4BD6-9946-13ED8EE8F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01008"/>
            <a:ext cx="1907169" cy="190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9FFB2-1A3F-F2ED-A075-59DE0F861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BCFCF0-64D2-4B3F-65B2-8601346A3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108" y="0"/>
            <a:ext cx="8229600" cy="857250"/>
          </a:xfrm>
        </p:spPr>
        <p:txBody>
          <a:bodyPr/>
          <a:lstStyle/>
          <a:p>
            <a:pPr algn="r"/>
            <a:r>
              <a:rPr lang="hu-HU" sz="2400" dirty="0">
                <a:solidFill>
                  <a:schemeClr val="accent6"/>
                </a:solidFill>
                <a:latin typeface="Century Gothic" pitchFamily="34" charset="0"/>
              </a:rPr>
              <a:t>TELEGONDOSKODÓ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FA40E7D-AC7E-5647-7E41-8B04CACEBA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4731664"/>
              </p:ext>
            </p:extLst>
          </p:nvPr>
        </p:nvGraphicFramePr>
        <p:xfrm>
          <a:off x="1456434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Ábra 4" descr="Férfi egyszínű kitöltéssel">
            <a:extLst>
              <a:ext uri="{FF2B5EF4-FFF2-40B4-BE49-F238E27FC236}">
                <a16:creationId xmlns:a16="http://schemas.microsoft.com/office/drawing/2014/main" id="{1C08E5DE-84AC-FA67-7BB7-1F5820DAEE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14800" y="2971800"/>
            <a:ext cx="914400" cy="914400"/>
          </a:xfrm>
          <a:prstGeom prst="rect">
            <a:avLst/>
          </a:prstGeom>
        </p:spPr>
      </p:pic>
      <p:pic>
        <p:nvPicPr>
          <p:cNvPr id="8" name="Ábra 7" descr="Férfi orvos egyszínű kitöltéssel">
            <a:extLst>
              <a:ext uri="{FF2B5EF4-FFF2-40B4-BE49-F238E27FC236}">
                <a16:creationId xmlns:a16="http://schemas.microsoft.com/office/drawing/2014/main" id="{9D8666FA-F798-8C91-1F53-E5A70D51841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804248" y="1556792"/>
            <a:ext cx="914400" cy="914400"/>
          </a:xfrm>
          <a:prstGeom prst="rect">
            <a:avLst/>
          </a:prstGeom>
        </p:spPr>
      </p:pic>
      <p:pic>
        <p:nvPicPr>
          <p:cNvPr id="10" name="Ábra 9" descr="Orvos nő körvonalas">
            <a:extLst>
              <a:ext uri="{FF2B5EF4-FFF2-40B4-BE49-F238E27FC236}">
                <a16:creationId xmlns:a16="http://schemas.microsoft.com/office/drawing/2014/main" id="{2BC5F1EA-4A6E-0F70-6012-77D7799D2AB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5829" y="3718707"/>
            <a:ext cx="914400" cy="914400"/>
          </a:xfrm>
          <a:prstGeom prst="rect">
            <a:avLst/>
          </a:prstGeom>
        </p:spPr>
      </p:pic>
      <p:pic>
        <p:nvPicPr>
          <p:cNvPr id="12" name="Ábra 11" descr="Okostelefon körvonalas">
            <a:extLst>
              <a:ext uri="{FF2B5EF4-FFF2-40B4-BE49-F238E27FC236}">
                <a16:creationId xmlns:a16="http://schemas.microsoft.com/office/drawing/2014/main" id="{AF7CD3BC-AADF-CBFA-3DF1-22826859CF3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282419" y="4005064"/>
            <a:ext cx="914400" cy="914400"/>
          </a:xfrm>
          <a:prstGeom prst="rect">
            <a:avLst/>
          </a:prstGeom>
        </p:spPr>
      </p:pic>
      <p:pic>
        <p:nvPicPr>
          <p:cNvPr id="14" name="Ábra 13" descr="Gantt-diagram egyszínű kitöltéssel">
            <a:extLst>
              <a:ext uri="{FF2B5EF4-FFF2-40B4-BE49-F238E27FC236}">
                <a16:creationId xmlns:a16="http://schemas.microsoft.com/office/drawing/2014/main" id="{B1D3CA06-5DF7-CF02-FDEE-BF264F063A2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281336" y="1329432"/>
            <a:ext cx="914400" cy="914400"/>
          </a:xfrm>
          <a:prstGeom prst="rect">
            <a:avLst/>
          </a:prstGeom>
        </p:spPr>
      </p:pic>
      <p:pic>
        <p:nvPicPr>
          <p:cNvPr id="18" name="Ábra 17" descr="Hangosbeszélő1 körvonalas">
            <a:extLst>
              <a:ext uri="{FF2B5EF4-FFF2-40B4-BE49-F238E27FC236}">
                <a16:creationId xmlns:a16="http://schemas.microsoft.com/office/drawing/2014/main" id="{E40C9DD2-BC06-044F-17DC-A37B5DB7376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164124" y="3829465"/>
            <a:ext cx="914400" cy="914400"/>
          </a:xfrm>
          <a:prstGeom prst="rect">
            <a:avLst/>
          </a:prstGeom>
        </p:spPr>
      </p:pic>
      <p:pic>
        <p:nvPicPr>
          <p:cNvPr id="19" name="Ábra 18" descr="Hangosbeszélő1 körvonalas">
            <a:extLst>
              <a:ext uri="{FF2B5EF4-FFF2-40B4-BE49-F238E27FC236}">
                <a16:creationId xmlns:a16="http://schemas.microsoft.com/office/drawing/2014/main" id="{ACCAB426-99BB-57CE-90E7-9478471D9CD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011488" y="2534422"/>
            <a:ext cx="914400" cy="914400"/>
          </a:xfrm>
          <a:prstGeom prst="rect">
            <a:avLst/>
          </a:prstGeom>
        </p:spPr>
      </p:pic>
      <p:pic>
        <p:nvPicPr>
          <p:cNvPr id="20" name="Ábra 19" descr="Hangosbeszélő1 körvonalas">
            <a:extLst>
              <a:ext uri="{FF2B5EF4-FFF2-40B4-BE49-F238E27FC236}">
                <a16:creationId xmlns:a16="http://schemas.microsoft.com/office/drawing/2014/main" id="{B7451D8B-6FA7-64F6-1593-779D73DBB68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786536" y="2152835"/>
            <a:ext cx="914400" cy="914400"/>
          </a:xfrm>
          <a:prstGeom prst="rect">
            <a:avLst/>
          </a:prstGeom>
        </p:spPr>
      </p:pic>
      <p:sp>
        <p:nvSpPr>
          <p:cNvPr id="23" name="Szövegdoboz 22">
            <a:extLst>
              <a:ext uri="{FF2B5EF4-FFF2-40B4-BE49-F238E27FC236}">
                <a16:creationId xmlns:a16="http://schemas.microsoft.com/office/drawing/2014/main" id="{9A91FC79-C243-57E5-AB8E-F1DE6A1EB030}"/>
              </a:ext>
            </a:extLst>
          </p:cNvPr>
          <p:cNvSpPr txBox="1"/>
          <p:nvPr/>
        </p:nvSpPr>
        <p:spPr>
          <a:xfrm>
            <a:off x="323528" y="555486"/>
            <a:ext cx="46255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 Valós életbeli adatok</a:t>
            </a:r>
            <a:endParaRPr lang="hu-HU" sz="2400" b="1" dirty="0"/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B8BA7F06-ECC9-9784-6D53-AA7D0DECC79C}"/>
              </a:ext>
            </a:extLst>
          </p:cNvPr>
          <p:cNvSpPr txBox="1"/>
          <p:nvPr/>
        </p:nvSpPr>
        <p:spPr>
          <a:xfrm>
            <a:off x="5078524" y="837845"/>
            <a:ext cx="26259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 Riasztás</a:t>
            </a:r>
            <a:endParaRPr lang="hu-HU" sz="2400" b="1" dirty="0"/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50EED98B-17F1-595F-075F-42C941B602E1}"/>
              </a:ext>
            </a:extLst>
          </p:cNvPr>
          <p:cNvSpPr txBox="1"/>
          <p:nvPr/>
        </p:nvSpPr>
        <p:spPr>
          <a:xfrm>
            <a:off x="6647261" y="4630003"/>
            <a:ext cx="26259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Beteg támogatás</a:t>
            </a:r>
            <a:endParaRPr lang="hu-HU" sz="2400" b="1" dirty="0"/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51F42F7D-ACF1-73A6-52C5-551430AA86F3}"/>
              </a:ext>
            </a:extLst>
          </p:cNvPr>
          <p:cNvSpPr txBox="1"/>
          <p:nvPr/>
        </p:nvSpPr>
        <p:spPr>
          <a:xfrm>
            <a:off x="330368" y="5014509"/>
            <a:ext cx="26259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Beteg edukáció</a:t>
            </a:r>
            <a:endParaRPr lang="hu-HU" sz="2400" b="1" dirty="0"/>
          </a:p>
        </p:txBody>
      </p:sp>
    </p:spTree>
    <p:extLst>
      <p:ext uri="{BB962C8B-B14F-4D97-AF65-F5344CB8AC3E}">
        <p14:creationId xmlns:p14="http://schemas.microsoft.com/office/powerpoint/2010/main" val="81696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90D5F-3519-1807-91DC-4C0495856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668B1F-A4BF-03D0-3F04-E1A5CC52C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108" y="0"/>
            <a:ext cx="8229600" cy="857250"/>
          </a:xfrm>
        </p:spPr>
        <p:txBody>
          <a:bodyPr/>
          <a:lstStyle/>
          <a:p>
            <a:pPr algn="r"/>
            <a:r>
              <a:rPr lang="hu-HU" sz="2400" dirty="0">
                <a:solidFill>
                  <a:schemeClr val="accent6"/>
                </a:solidFill>
                <a:latin typeface="Century Gothic" pitchFamily="34" charset="0"/>
              </a:rPr>
              <a:t>ÖSSZEFOGLALÓ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D540A50-EB9A-9C2A-1752-38E6135E3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795176"/>
            <a:ext cx="8712968" cy="2925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A Telegondoskodó-</a:t>
            </a:r>
            <a:r>
              <a:rPr lang="hu-HU" dirty="0" err="1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val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 a hagyományos, szakaszos ellátásból folyamatos, </a:t>
            </a:r>
            <a:r>
              <a:rPr lang="hu-HU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személyre szabott gondozás 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lehet.</a:t>
            </a:r>
          </a:p>
          <a:p>
            <a:pPr>
              <a:lnSpc>
                <a:spcPct val="150000"/>
              </a:lnSpc>
            </a:pPr>
            <a:endParaRPr lang="hu-HU" dirty="0">
              <a:solidFill>
                <a:srgbClr val="9BBB59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hu-HU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Valós idejű adatok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, </a:t>
            </a:r>
            <a:r>
              <a:rPr lang="hu-HU" b="1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azonnali visszajelzések és digitális támogatás </a:t>
            </a:r>
            <a:r>
              <a:rPr lang="hu-HU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</a:rPr>
              <a:t>teszik a beteget valódi partnerré a terápiában, a gyógyszeripar számára RWE generálását.</a:t>
            </a:r>
          </a:p>
          <a:p>
            <a:pPr>
              <a:lnSpc>
                <a:spcPct val="150000"/>
              </a:lnSpc>
            </a:pPr>
            <a:endParaRPr lang="hu-HU" dirty="0">
              <a:solidFill>
                <a:srgbClr val="9BBB59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622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22362-1ED4-213A-8CD7-E83A8113E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5E579D0-B3D0-B8D8-18AE-3BA5BDA05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412776"/>
            <a:ext cx="8229600" cy="857250"/>
          </a:xfrm>
        </p:spPr>
        <p:txBody>
          <a:bodyPr/>
          <a:lstStyle/>
          <a:p>
            <a:r>
              <a:rPr lang="hu-HU" sz="3600" b="1" dirty="0">
                <a:solidFill>
                  <a:schemeClr val="accent6"/>
                </a:solidFill>
                <a:latin typeface="Century Gothic" pitchFamily="34" charset="0"/>
              </a:rPr>
              <a:t>KÉRDÉSEK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DE71AFD-AFD9-6A06-CDCE-38A107C69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645024"/>
            <a:ext cx="3202682" cy="249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360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E7858-600F-F97D-1F65-1ACB907A0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D3A974-54D6-A206-7B4C-5F96C14F5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19" y="1877841"/>
            <a:ext cx="8606928" cy="3927423"/>
          </a:xfrm>
        </p:spPr>
        <p:txBody>
          <a:bodyPr/>
          <a:lstStyle/>
          <a:p>
            <a:r>
              <a:rPr lang="hu-HU" sz="2400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Ez nem csak modernizáció — Telegondoskodó-</a:t>
            </a:r>
            <a:r>
              <a:rPr lang="hu-HU" sz="2400" dirty="0" err="1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val</a:t>
            </a:r>
            <a:r>
              <a:rPr lang="hu-HU" sz="2400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 a gondozás ott történik, ahol az élet zajlik, így nagyobb motivációt, jobb együttműködést és tartósabb eredményeket érünk el. </a:t>
            </a:r>
            <a:br>
              <a:rPr lang="hu-HU" sz="2400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hu-HU" sz="2400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lang="hu-HU" sz="2400" dirty="0">
                <a:solidFill>
                  <a:srgbClr val="9BBB59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lang="hu-HU" sz="3600" b="1" dirty="0">
                <a:solidFill>
                  <a:schemeClr val="accent6"/>
                </a:solidFill>
                <a:latin typeface="Century Gothic" pitchFamily="34" charset="0"/>
              </a:rPr>
              <a:t>KÖSZÖNJÜK AZ AKTÍV RÉSZVÉTELT!</a:t>
            </a:r>
            <a:br>
              <a:rPr lang="hu-HU" sz="3600" b="1" dirty="0">
                <a:solidFill>
                  <a:schemeClr val="accent6"/>
                </a:solidFill>
                <a:latin typeface="Century Gothic" pitchFamily="34" charset="0"/>
              </a:rPr>
            </a:br>
            <a:endParaRPr lang="hu-HU" sz="3600" b="1" dirty="0">
              <a:solidFill>
                <a:schemeClr val="accent6"/>
              </a:solidFill>
              <a:latin typeface="Century Gothic" pitchFamily="34" charset="0"/>
            </a:endParaRPr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9CA55AAA-8551-5E4D-DE8D-3E02C53EC74C}"/>
              </a:ext>
            </a:extLst>
          </p:cNvPr>
          <p:cNvPicPr/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803" y="968272"/>
            <a:ext cx="1149407" cy="558899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B713A5A7-F307-4892-AFBB-365342264E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948" y="529786"/>
            <a:ext cx="1312886" cy="1312886"/>
          </a:xfrm>
          <a:prstGeom prst="rect">
            <a:avLst/>
          </a:prstGeom>
        </p:spPr>
      </p:pic>
      <p:sp>
        <p:nvSpPr>
          <p:cNvPr id="4" name="Cím 1">
            <a:extLst>
              <a:ext uri="{FF2B5EF4-FFF2-40B4-BE49-F238E27FC236}">
                <a16:creationId xmlns:a16="http://schemas.microsoft.com/office/drawing/2014/main" id="{3ECDCA41-0908-17FF-E7E7-F67FE2FDA9AF}"/>
              </a:ext>
            </a:extLst>
          </p:cNvPr>
          <p:cNvSpPr txBox="1">
            <a:spLocks/>
          </p:cNvSpPr>
          <p:nvPr/>
        </p:nvSpPr>
        <p:spPr bwMode="auto">
          <a:xfrm>
            <a:off x="435862" y="5085184"/>
            <a:ext cx="8606928" cy="712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accent6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hu-HU" sz="3000" b="1" dirty="0">
                <a:solidFill>
                  <a:srgbClr val="00B290"/>
                </a:solidFill>
              </a:rPr>
              <a:t>Találkozunk hamarosan!</a:t>
            </a:r>
            <a:endParaRPr lang="hu-HU" sz="3000" b="1" dirty="0">
              <a:solidFill>
                <a:srgbClr val="FEB137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E34286-F2A5-A1D1-1EE6-14A6A704A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198" y="99151"/>
            <a:ext cx="1907169" cy="190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31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Metró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12716</TotalTime>
  <Words>274</Words>
  <Application>Microsoft Office PowerPoint</Application>
  <PresentationFormat>Diavetítés a képernyőre (4:3 oldalarány)</PresentationFormat>
  <Paragraphs>36</Paragraphs>
  <Slides>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Lucida Sans Unicode</vt:lpstr>
      <vt:lpstr>Office-téma</vt:lpstr>
      <vt:lpstr>PowerPoint-bemutató</vt:lpstr>
      <vt:lpstr>PowerPoint-bemutató</vt:lpstr>
      <vt:lpstr>A DIGITÁLIS EGÉSZSÉGÜGY TÉRNYERÉSE</vt:lpstr>
      <vt:lpstr>TELEGONDOSKODÓ  AZ INTELLIGENS GONDOZÁSI PARTNER</vt:lpstr>
      <vt:lpstr>TELEGONDOSKODÓ</vt:lpstr>
      <vt:lpstr>ÖSSZEFOGLALÓ</vt:lpstr>
      <vt:lpstr>KÉRDÉSEK</vt:lpstr>
      <vt:lpstr>Ez nem csak modernizáció — Telegondoskodó-val a gondozás ott történik, ahol az élet zajlik, így nagyobb motivációt, jobb együttműködést és tartósabb eredményeket érünk el.    KÖSZÖNJÜK AZ AKTÍV RÉSZVÉTELT!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PromoScan</dc:title>
  <dc:subject>gyógyszercégeknek</dc:subject>
  <dc:creator>Réz Edit</dc:creator>
  <cp:lastModifiedBy>Blasszauer Celia</cp:lastModifiedBy>
  <cp:revision>1520</cp:revision>
  <dcterms:created xsi:type="dcterms:W3CDTF">2008-06-17T19:09:06Z</dcterms:created>
  <dcterms:modified xsi:type="dcterms:W3CDTF">2025-11-26T09:24:30Z</dcterms:modified>
</cp:coreProperties>
</file>